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4" r:id="rId5"/>
    <p:sldId id="259" r:id="rId6"/>
    <p:sldId id="260" r:id="rId7"/>
    <p:sldId id="261" r:id="rId8"/>
    <p:sldId id="262" r:id="rId9"/>
    <p:sldId id="265"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46" d="100"/>
          <a:sy n="46" d="100"/>
        </p:scale>
        <p:origin x="58" y="8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3/14/2019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3/14/2019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3/14/2019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3/14/2019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843D35-4FB0-49D0-A79A-0C9923C9BDCB}"/>
              </a:ext>
            </a:extLst>
          </p:cNvPr>
          <p:cNvSpPr txBox="1"/>
          <p:nvPr/>
        </p:nvSpPr>
        <p:spPr>
          <a:xfrm>
            <a:off x="2447730" y="2015412"/>
            <a:ext cx="8936803" cy="1077218"/>
          </a:xfrm>
          <a:prstGeom prst="rect">
            <a:avLst/>
          </a:prstGeom>
          <a:noFill/>
        </p:spPr>
        <p:txBody>
          <a:bodyPr wrap="square" rtlCol="0">
            <a:spAutoFit/>
          </a:bodyPr>
          <a:lstStyle/>
          <a:p>
            <a:pPr algn="ctr"/>
            <a:r>
              <a:rPr lang="en-US" sz="6400" dirty="0" err="1">
                <a:latin typeface="Times New Roman" panose="02020603050405020304" pitchFamily="18" charset="0"/>
                <a:cs typeface="Times New Roman" panose="02020603050405020304" pitchFamily="18" charset="0"/>
              </a:rPr>
              <a:t>Ostermalm</a:t>
            </a:r>
            <a:r>
              <a:rPr lang="en-US" sz="6400" dirty="0">
                <a:latin typeface="Times New Roman" panose="02020603050405020304" pitchFamily="18" charset="0"/>
                <a:cs typeface="Times New Roman" panose="02020603050405020304" pitchFamily="18" charset="0"/>
              </a:rPr>
              <a:t> vs </a:t>
            </a:r>
            <a:r>
              <a:rPr lang="en-US" sz="6400" dirty="0" err="1">
                <a:latin typeface="Times New Roman" panose="02020603050405020304" pitchFamily="18" charset="0"/>
                <a:cs typeface="Times New Roman" panose="02020603050405020304" pitchFamily="18" charset="0"/>
              </a:rPr>
              <a:t>Sodermalm</a:t>
            </a:r>
            <a:endParaRPr lang="en-US" sz="6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BC7F1CB-7746-47F4-B900-742A8BC0540D}"/>
              </a:ext>
            </a:extLst>
          </p:cNvPr>
          <p:cNvSpPr txBox="1"/>
          <p:nvPr/>
        </p:nvSpPr>
        <p:spPr>
          <a:xfrm>
            <a:off x="2447731" y="3548743"/>
            <a:ext cx="8936803" cy="1077218"/>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A battle for the best location for a new coffee shop</a:t>
            </a:r>
          </a:p>
          <a:p>
            <a:pPr algn="ctr"/>
            <a:r>
              <a:rPr lang="en-US" sz="3200" dirty="0">
                <a:latin typeface="Times New Roman" panose="02020603050405020304" pitchFamily="18" charset="0"/>
                <a:cs typeface="Times New Roman" panose="02020603050405020304" pitchFamily="18" charset="0"/>
              </a:rPr>
              <a:t>in Stockholm</a:t>
            </a:r>
          </a:p>
        </p:txBody>
      </p:sp>
    </p:spTree>
    <p:extLst>
      <p:ext uri="{BB962C8B-B14F-4D97-AF65-F5344CB8AC3E}">
        <p14:creationId xmlns:p14="http://schemas.microsoft.com/office/powerpoint/2010/main" val="774092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50BAF2-AEEE-4E49-9D9A-237BBA5B1BBB}"/>
              </a:ext>
            </a:extLst>
          </p:cNvPr>
          <p:cNvSpPr txBox="1"/>
          <p:nvPr/>
        </p:nvSpPr>
        <p:spPr>
          <a:xfrm>
            <a:off x="329681" y="391885"/>
            <a:ext cx="8936803" cy="1077218"/>
          </a:xfrm>
          <a:prstGeom prst="rect">
            <a:avLst/>
          </a:prstGeom>
          <a:noFill/>
        </p:spPr>
        <p:txBody>
          <a:bodyPr wrap="square" rtlCol="0">
            <a:spAutoFit/>
          </a:bodyPr>
          <a:lstStyle/>
          <a:p>
            <a:r>
              <a:rPr lang="en-US" sz="6400" dirty="0">
                <a:latin typeface="Times New Roman" panose="02020603050405020304" pitchFamily="18" charset="0"/>
                <a:cs typeface="Times New Roman" panose="02020603050405020304" pitchFamily="18" charset="0"/>
              </a:rPr>
              <a:t>Results</a:t>
            </a:r>
          </a:p>
        </p:txBody>
      </p:sp>
      <p:sp>
        <p:nvSpPr>
          <p:cNvPr id="3" name="TextBox 2">
            <a:extLst>
              <a:ext uri="{FF2B5EF4-FFF2-40B4-BE49-F238E27FC236}">
                <a16:creationId xmlns:a16="http://schemas.microsoft.com/office/drawing/2014/main" id="{DDDCB244-0D9A-4E4E-9316-0130180682B8}"/>
              </a:ext>
            </a:extLst>
          </p:cNvPr>
          <p:cNvSpPr txBox="1"/>
          <p:nvPr/>
        </p:nvSpPr>
        <p:spPr>
          <a:xfrm>
            <a:off x="329681" y="1469103"/>
            <a:ext cx="11454882"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following map shows the competitive locations in red and the attractions in blue for </a:t>
            </a:r>
            <a:r>
              <a:rPr lang="en-US" sz="2000" dirty="0" err="1">
                <a:latin typeface="Times New Roman" panose="02020603050405020304" pitchFamily="18" charset="0"/>
                <a:cs typeface="Times New Roman" panose="02020603050405020304" pitchFamily="18" charset="0"/>
              </a:rPr>
              <a:t>Ostermalm</a:t>
            </a: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AF26DCF-8228-43FE-8600-745D05708FFA}"/>
              </a:ext>
            </a:extLst>
          </p:cNvPr>
          <p:cNvPicPr>
            <a:picLocks noChangeAspect="1"/>
          </p:cNvPicPr>
          <p:nvPr/>
        </p:nvPicPr>
        <p:blipFill>
          <a:blip r:embed="rId2"/>
          <a:stretch>
            <a:fillRect/>
          </a:stretch>
        </p:blipFill>
        <p:spPr>
          <a:xfrm>
            <a:off x="2090057" y="1962596"/>
            <a:ext cx="7368462" cy="4105995"/>
          </a:xfrm>
          <a:prstGeom prst="rect">
            <a:avLst/>
          </a:prstGeom>
        </p:spPr>
      </p:pic>
    </p:spTree>
    <p:extLst>
      <p:ext uri="{BB962C8B-B14F-4D97-AF65-F5344CB8AC3E}">
        <p14:creationId xmlns:p14="http://schemas.microsoft.com/office/powerpoint/2010/main" val="2380815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50BAF2-AEEE-4E49-9D9A-237BBA5B1BBB}"/>
              </a:ext>
            </a:extLst>
          </p:cNvPr>
          <p:cNvSpPr txBox="1"/>
          <p:nvPr/>
        </p:nvSpPr>
        <p:spPr>
          <a:xfrm>
            <a:off x="329681" y="391885"/>
            <a:ext cx="8936803" cy="1077218"/>
          </a:xfrm>
          <a:prstGeom prst="rect">
            <a:avLst/>
          </a:prstGeom>
          <a:noFill/>
        </p:spPr>
        <p:txBody>
          <a:bodyPr wrap="square" rtlCol="0">
            <a:spAutoFit/>
          </a:bodyPr>
          <a:lstStyle/>
          <a:p>
            <a:r>
              <a:rPr lang="en-US" sz="6400" dirty="0">
                <a:latin typeface="Times New Roman" panose="02020603050405020304" pitchFamily="18" charset="0"/>
                <a:cs typeface="Times New Roman" panose="02020603050405020304" pitchFamily="18" charset="0"/>
              </a:rPr>
              <a:t>Results</a:t>
            </a:r>
          </a:p>
        </p:txBody>
      </p:sp>
      <p:sp>
        <p:nvSpPr>
          <p:cNvPr id="3" name="TextBox 2">
            <a:extLst>
              <a:ext uri="{FF2B5EF4-FFF2-40B4-BE49-F238E27FC236}">
                <a16:creationId xmlns:a16="http://schemas.microsoft.com/office/drawing/2014/main" id="{DDDCB244-0D9A-4E4E-9316-0130180682B8}"/>
              </a:ext>
            </a:extLst>
          </p:cNvPr>
          <p:cNvSpPr txBox="1"/>
          <p:nvPr/>
        </p:nvSpPr>
        <p:spPr>
          <a:xfrm>
            <a:off x="329681" y="1469103"/>
            <a:ext cx="11454882"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below map shows the venues in </a:t>
            </a:r>
            <a:r>
              <a:rPr lang="en-US" sz="2000" dirty="0" err="1">
                <a:latin typeface="Times New Roman" panose="02020603050405020304" pitchFamily="18" charset="0"/>
                <a:cs typeface="Times New Roman" panose="02020603050405020304" pitchFamily="18" charset="0"/>
              </a:rPr>
              <a:t>Sodermalm</a:t>
            </a: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D8B00C9-40DE-4D8D-BA2D-198D8C5134BC}"/>
              </a:ext>
            </a:extLst>
          </p:cNvPr>
          <p:cNvPicPr>
            <a:picLocks noChangeAspect="1"/>
          </p:cNvPicPr>
          <p:nvPr/>
        </p:nvPicPr>
        <p:blipFill>
          <a:blip r:embed="rId2"/>
          <a:stretch>
            <a:fillRect/>
          </a:stretch>
        </p:blipFill>
        <p:spPr>
          <a:xfrm>
            <a:off x="2631233" y="2361157"/>
            <a:ext cx="6214868" cy="3601979"/>
          </a:xfrm>
          <a:prstGeom prst="rect">
            <a:avLst/>
          </a:prstGeom>
        </p:spPr>
      </p:pic>
    </p:spTree>
    <p:extLst>
      <p:ext uri="{BB962C8B-B14F-4D97-AF65-F5344CB8AC3E}">
        <p14:creationId xmlns:p14="http://schemas.microsoft.com/office/powerpoint/2010/main" val="2695915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50BAF2-AEEE-4E49-9D9A-237BBA5B1BBB}"/>
              </a:ext>
            </a:extLst>
          </p:cNvPr>
          <p:cNvSpPr txBox="1"/>
          <p:nvPr/>
        </p:nvSpPr>
        <p:spPr>
          <a:xfrm>
            <a:off x="329681" y="391885"/>
            <a:ext cx="8936803" cy="1077218"/>
          </a:xfrm>
          <a:prstGeom prst="rect">
            <a:avLst/>
          </a:prstGeom>
          <a:noFill/>
        </p:spPr>
        <p:txBody>
          <a:bodyPr wrap="square" rtlCol="0">
            <a:spAutoFit/>
          </a:bodyPr>
          <a:lstStyle/>
          <a:p>
            <a:r>
              <a:rPr lang="en-US" sz="6400" dirty="0">
                <a:latin typeface="Times New Roman" panose="02020603050405020304" pitchFamily="18" charset="0"/>
                <a:cs typeface="Times New Roman" panose="02020603050405020304" pitchFamily="18" charset="0"/>
              </a:rPr>
              <a:t>Results</a:t>
            </a:r>
          </a:p>
        </p:txBody>
      </p:sp>
      <p:sp>
        <p:nvSpPr>
          <p:cNvPr id="3" name="TextBox 2">
            <a:extLst>
              <a:ext uri="{FF2B5EF4-FFF2-40B4-BE49-F238E27FC236}">
                <a16:creationId xmlns:a16="http://schemas.microsoft.com/office/drawing/2014/main" id="{DDDCB244-0D9A-4E4E-9316-0130180682B8}"/>
              </a:ext>
            </a:extLst>
          </p:cNvPr>
          <p:cNvSpPr txBox="1"/>
          <p:nvPr/>
        </p:nvSpPr>
        <p:spPr>
          <a:xfrm>
            <a:off x="329681" y="1469103"/>
            <a:ext cx="11454882"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following map shows the competitive locations in red and the attractions in blue for </a:t>
            </a:r>
            <a:r>
              <a:rPr lang="en-US" sz="2000" dirty="0" err="1">
                <a:latin typeface="Times New Roman" panose="02020603050405020304" pitchFamily="18" charset="0"/>
                <a:cs typeface="Times New Roman" panose="02020603050405020304" pitchFamily="18" charset="0"/>
              </a:rPr>
              <a:t>Sodermalm</a:t>
            </a: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AC546EB-6980-4135-85B5-75958DB91C8F}"/>
              </a:ext>
            </a:extLst>
          </p:cNvPr>
          <p:cNvPicPr>
            <a:picLocks noChangeAspect="1"/>
          </p:cNvPicPr>
          <p:nvPr/>
        </p:nvPicPr>
        <p:blipFill>
          <a:blip r:embed="rId2"/>
          <a:stretch>
            <a:fillRect/>
          </a:stretch>
        </p:blipFill>
        <p:spPr>
          <a:xfrm>
            <a:off x="2229237" y="2052734"/>
            <a:ext cx="7207024" cy="3931104"/>
          </a:xfrm>
          <a:prstGeom prst="rect">
            <a:avLst/>
          </a:prstGeom>
        </p:spPr>
      </p:pic>
    </p:spTree>
    <p:extLst>
      <p:ext uri="{BB962C8B-B14F-4D97-AF65-F5344CB8AC3E}">
        <p14:creationId xmlns:p14="http://schemas.microsoft.com/office/powerpoint/2010/main" val="1320831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50BAF2-AEEE-4E49-9D9A-237BBA5B1BBB}"/>
              </a:ext>
            </a:extLst>
          </p:cNvPr>
          <p:cNvSpPr txBox="1"/>
          <p:nvPr/>
        </p:nvSpPr>
        <p:spPr>
          <a:xfrm>
            <a:off x="329681" y="391885"/>
            <a:ext cx="8936803" cy="1077218"/>
          </a:xfrm>
          <a:prstGeom prst="rect">
            <a:avLst/>
          </a:prstGeom>
          <a:noFill/>
        </p:spPr>
        <p:txBody>
          <a:bodyPr wrap="square" rtlCol="0">
            <a:spAutoFit/>
          </a:bodyPr>
          <a:lstStyle/>
          <a:p>
            <a:r>
              <a:rPr lang="en-US" sz="6400" dirty="0">
                <a:latin typeface="Times New Roman" panose="02020603050405020304" pitchFamily="18" charset="0"/>
                <a:cs typeface="Times New Roman" panose="02020603050405020304" pitchFamily="18" charset="0"/>
              </a:rPr>
              <a:t>Results</a:t>
            </a:r>
          </a:p>
        </p:txBody>
      </p:sp>
      <p:sp>
        <p:nvSpPr>
          <p:cNvPr id="3" name="TextBox 2">
            <a:extLst>
              <a:ext uri="{FF2B5EF4-FFF2-40B4-BE49-F238E27FC236}">
                <a16:creationId xmlns:a16="http://schemas.microsoft.com/office/drawing/2014/main" id="{DDDCB244-0D9A-4E4E-9316-0130180682B8}"/>
              </a:ext>
            </a:extLst>
          </p:cNvPr>
          <p:cNvSpPr txBox="1"/>
          <p:nvPr/>
        </p:nvSpPr>
        <p:spPr>
          <a:xfrm>
            <a:off x="329681" y="1469103"/>
            <a:ext cx="11454882"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below table summarizes the count of competition and attractions.</a:t>
            </a:r>
          </a:p>
          <a:p>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Ostermalm</a:t>
            </a:r>
            <a:r>
              <a:rPr lang="en-US" sz="2000" dirty="0">
                <a:latin typeface="Times New Roman" panose="02020603050405020304" pitchFamily="18" charset="0"/>
                <a:cs typeface="Times New Roman" panose="02020603050405020304" pitchFamily="18" charset="0"/>
              </a:rPr>
              <a:t> has both the higher attraction count and lower competition count</a:t>
            </a:r>
          </a:p>
        </p:txBody>
      </p:sp>
      <p:pic>
        <p:nvPicPr>
          <p:cNvPr id="4" name="Picture 3">
            <a:extLst>
              <a:ext uri="{FF2B5EF4-FFF2-40B4-BE49-F238E27FC236}">
                <a16:creationId xmlns:a16="http://schemas.microsoft.com/office/drawing/2014/main" id="{83E9C7F7-B4A8-4BB2-B6B0-FA3DD973F325}"/>
              </a:ext>
            </a:extLst>
          </p:cNvPr>
          <p:cNvPicPr>
            <a:picLocks noChangeAspect="1"/>
          </p:cNvPicPr>
          <p:nvPr/>
        </p:nvPicPr>
        <p:blipFill>
          <a:blip r:embed="rId2"/>
          <a:stretch>
            <a:fillRect/>
          </a:stretch>
        </p:blipFill>
        <p:spPr>
          <a:xfrm>
            <a:off x="2947987" y="3100387"/>
            <a:ext cx="6296025" cy="657225"/>
          </a:xfrm>
          <a:prstGeom prst="rect">
            <a:avLst/>
          </a:prstGeom>
        </p:spPr>
      </p:pic>
    </p:spTree>
    <p:extLst>
      <p:ext uri="{BB962C8B-B14F-4D97-AF65-F5344CB8AC3E}">
        <p14:creationId xmlns:p14="http://schemas.microsoft.com/office/powerpoint/2010/main" val="1754450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50BAF2-AEEE-4E49-9D9A-237BBA5B1BBB}"/>
              </a:ext>
            </a:extLst>
          </p:cNvPr>
          <p:cNvSpPr txBox="1"/>
          <p:nvPr/>
        </p:nvSpPr>
        <p:spPr>
          <a:xfrm>
            <a:off x="329681" y="391885"/>
            <a:ext cx="8936803" cy="1077218"/>
          </a:xfrm>
          <a:prstGeom prst="rect">
            <a:avLst/>
          </a:prstGeom>
          <a:noFill/>
        </p:spPr>
        <p:txBody>
          <a:bodyPr wrap="square" rtlCol="0">
            <a:spAutoFit/>
          </a:bodyPr>
          <a:lstStyle/>
          <a:p>
            <a:r>
              <a:rPr lang="en-US" sz="6400" dirty="0">
                <a:latin typeface="Times New Roman" panose="02020603050405020304" pitchFamily="18" charset="0"/>
                <a:cs typeface="Times New Roman" panose="02020603050405020304" pitchFamily="18" charset="0"/>
              </a:rPr>
              <a:t>Discussion</a:t>
            </a:r>
          </a:p>
        </p:txBody>
      </p:sp>
      <p:sp>
        <p:nvSpPr>
          <p:cNvPr id="3" name="TextBox 2">
            <a:extLst>
              <a:ext uri="{FF2B5EF4-FFF2-40B4-BE49-F238E27FC236}">
                <a16:creationId xmlns:a16="http://schemas.microsoft.com/office/drawing/2014/main" id="{DDDCB244-0D9A-4E4E-9316-0130180682B8}"/>
              </a:ext>
            </a:extLst>
          </p:cNvPr>
          <p:cNvSpPr txBox="1"/>
          <p:nvPr/>
        </p:nvSpPr>
        <p:spPr>
          <a:xfrm>
            <a:off x="329681" y="1469103"/>
            <a:ext cx="11454882" cy="193899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There are a few potential issues that seem to crop up in the data, that may require further investigation</a:t>
            </a:r>
          </a:p>
          <a:p>
            <a:endParaRPr lang="en-US" sz="2000" dirty="0">
              <a:latin typeface="Times New Roman" panose="02020603050405020304" pitchFamily="18" charset="0"/>
              <a:cs typeface="Times New Roman" panose="02020603050405020304" pitchFamily="18" charset="0"/>
            </a:endParaRPr>
          </a:p>
          <a:p>
            <a:pPr marL="457200" indent="-457200">
              <a:buAutoNum type="arabicParenR"/>
            </a:pPr>
            <a:r>
              <a:rPr lang="en-US" sz="2000" dirty="0">
                <a:latin typeface="Times New Roman" panose="02020603050405020304" pitchFamily="18" charset="0"/>
                <a:cs typeface="Times New Roman" panose="02020603050405020304" pitchFamily="18" charset="0"/>
              </a:rPr>
              <a:t>The count of the relevant venues seems to be too small for a major European city, suggesting some venues may not be included or properly categorized</a:t>
            </a:r>
          </a:p>
          <a:p>
            <a:pPr marL="457200" indent="-457200">
              <a:buAutoNum type="arabicParenR"/>
            </a:pPr>
            <a:r>
              <a:rPr lang="en-US" sz="2000" dirty="0">
                <a:latin typeface="Times New Roman" panose="02020603050405020304" pitchFamily="18" charset="0"/>
                <a:cs typeface="Times New Roman" panose="02020603050405020304" pitchFamily="18" charset="0"/>
              </a:rPr>
              <a:t>There may be further need to differentiate the attractions and give them different weightings. A museum may attract more visitors and potential customers than a shoe store for instance.  </a:t>
            </a:r>
          </a:p>
        </p:txBody>
      </p:sp>
    </p:spTree>
    <p:extLst>
      <p:ext uri="{BB962C8B-B14F-4D97-AF65-F5344CB8AC3E}">
        <p14:creationId xmlns:p14="http://schemas.microsoft.com/office/powerpoint/2010/main" val="4031605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50BAF2-AEEE-4E49-9D9A-237BBA5B1BBB}"/>
              </a:ext>
            </a:extLst>
          </p:cNvPr>
          <p:cNvSpPr txBox="1"/>
          <p:nvPr/>
        </p:nvSpPr>
        <p:spPr>
          <a:xfrm>
            <a:off x="329681" y="391885"/>
            <a:ext cx="8936803" cy="1077218"/>
          </a:xfrm>
          <a:prstGeom prst="rect">
            <a:avLst/>
          </a:prstGeom>
          <a:noFill/>
        </p:spPr>
        <p:txBody>
          <a:bodyPr wrap="square" rtlCol="0">
            <a:spAutoFit/>
          </a:bodyPr>
          <a:lstStyle/>
          <a:p>
            <a:r>
              <a:rPr lang="en-US" sz="6400" dirty="0">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DDDCB244-0D9A-4E4E-9316-0130180682B8}"/>
              </a:ext>
            </a:extLst>
          </p:cNvPr>
          <p:cNvSpPr txBox="1"/>
          <p:nvPr/>
        </p:nvSpPr>
        <p:spPr>
          <a:xfrm>
            <a:off x="329681" y="1469103"/>
            <a:ext cx="11454882"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immediate conclusion would be that </a:t>
            </a:r>
            <a:r>
              <a:rPr lang="en-US" sz="2000" dirty="0" err="1">
                <a:latin typeface="Times New Roman" panose="02020603050405020304" pitchFamily="18" charset="0"/>
                <a:cs typeface="Times New Roman" panose="02020603050405020304" pitchFamily="18" charset="0"/>
              </a:rPr>
              <a:t>Ostermalm</a:t>
            </a:r>
            <a:r>
              <a:rPr lang="en-US" sz="2000" dirty="0">
                <a:latin typeface="Times New Roman" panose="02020603050405020304" pitchFamily="18" charset="0"/>
                <a:cs typeface="Times New Roman" panose="02020603050405020304" pitchFamily="18" charset="0"/>
              </a:rPr>
              <a:t> is the better place to open a coffee shop. There is both less competition and more attractions to pull in potential customers</a:t>
            </a:r>
          </a:p>
        </p:txBody>
      </p:sp>
    </p:spTree>
    <p:extLst>
      <p:ext uri="{BB962C8B-B14F-4D97-AF65-F5344CB8AC3E}">
        <p14:creationId xmlns:p14="http://schemas.microsoft.com/office/powerpoint/2010/main" val="103354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50BAF2-AEEE-4E49-9D9A-237BBA5B1BBB}"/>
              </a:ext>
            </a:extLst>
          </p:cNvPr>
          <p:cNvSpPr txBox="1"/>
          <p:nvPr/>
        </p:nvSpPr>
        <p:spPr>
          <a:xfrm>
            <a:off x="329681" y="391885"/>
            <a:ext cx="8936803" cy="1077218"/>
          </a:xfrm>
          <a:prstGeom prst="rect">
            <a:avLst/>
          </a:prstGeom>
          <a:noFill/>
        </p:spPr>
        <p:txBody>
          <a:bodyPr wrap="square" rtlCol="0">
            <a:spAutoFit/>
          </a:bodyPr>
          <a:lstStyle/>
          <a:p>
            <a:r>
              <a:rPr lang="en-US" sz="6400" dirty="0">
                <a:latin typeface="Times New Roman" panose="02020603050405020304" pitchFamily="18" charset="0"/>
                <a:cs typeface="Times New Roman" panose="02020603050405020304" pitchFamily="18" charset="0"/>
              </a:rPr>
              <a:t>Goal</a:t>
            </a:r>
          </a:p>
        </p:txBody>
      </p:sp>
      <p:sp>
        <p:nvSpPr>
          <p:cNvPr id="3" name="TextBox 2">
            <a:extLst>
              <a:ext uri="{FF2B5EF4-FFF2-40B4-BE49-F238E27FC236}">
                <a16:creationId xmlns:a16="http://schemas.microsoft.com/office/drawing/2014/main" id="{DDDCB244-0D9A-4E4E-9316-0130180682B8}"/>
              </a:ext>
            </a:extLst>
          </p:cNvPr>
          <p:cNvSpPr txBox="1"/>
          <p:nvPr/>
        </p:nvSpPr>
        <p:spPr>
          <a:xfrm>
            <a:off x="329681" y="1745854"/>
            <a:ext cx="11454882" cy="1569660"/>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The goal of this project is to determine which would be the best location for opening up a new coffee shop, between </a:t>
            </a:r>
            <a:r>
              <a:rPr lang="en-US" sz="3200" dirty="0" err="1">
                <a:latin typeface="Times New Roman" panose="02020603050405020304" pitchFamily="18" charset="0"/>
                <a:cs typeface="Times New Roman" panose="02020603050405020304" pitchFamily="18" charset="0"/>
              </a:rPr>
              <a:t>Ostermalm</a:t>
            </a:r>
            <a:r>
              <a:rPr lang="en-US" sz="3200" dirty="0">
                <a:latin typeface="Times New Roman" panose="02020603050405020304" pitchFamily="18" charset="0"/>
                <a:cs typeface="Times New Roman" panose="02020603050405020304" pitchFamily="18" charset="0"/>
              </a:rPr>
              <a:t> and </a:t>
            </a:r>
            <a:r>
              <a:rPr lang="en-US" sz="3200" dirty="0" err="1">
                <a:latin typeface="Times New Roman" panose="02020603050405020304" pitchFamily="18" charset="0"/>
                <a:cs typeface="Times New Roman" panose="02020603050405020304" pitchFamily="18" charset="0"/>
              </a:rPr>
              <a:t>Sodermalm</a:t>
            </a:r>
            <a:r>
              <a:rPr lang="en-US" sz="3200" dirty="0">
                <a:latin typeface="Times New Roman" panose="02020603050405020304" pitchFamily="18" charset="0"/>
                <a:cs typeface="Times New Roman" panose="02020603050405020304" pitchFamily="18" charset="0"/>
              </a:rPr>
              <a:t>, which are two central districts in Stockholm. </a:t>
            </a:r>
          </a:p>
        </p:txBody>
      </p:sp>
    </p:spTree>
    <p:extLst>
      <p:ext uri="{BB962C8B-B14F-4D97-AF65-F5344CB8AC3E}">
        <p14:creationId xmlns:p14="http://schemas.microsoft.com/office/powerpoint/2010/main" val="1751246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50BAF2-AEEE-4E49-9D9A-237BBA5B1BBB}"/>
              </a:ext>
            </a:extLst>
          </p:cNvPr>
          <p:cNvSpPr txBox="1"/>
          <p:nvPr/>
        </p:nvSpPr>
        <p:spPr>
          <a:xfrm>
            <a:off x="329681" y="391885"/>
            <a:ext cx="8936803" cy="1077218"/>
          </a:xfrm>
          <a:prstGeom prst="rect">
            <a:avLst/>
          </a:prstGeom>
          <a:noFill/>
        </p:spPr>
        <p:txBody>
          <a:bodyPr wrap="square" rtlCol="0">
            <a:spAutoFit/>
          </a:bodyPr>
          <a:lstStyle/>
          <a:p>
            <a:r>
              <a:rPr lang="en-US" sz="6400" dirty="0">
                <a:latin typeface="Times New Roman" panose="02020603050405020304" pitchFamily="18" charset="0"/>
                <a:cs typeface="Times New Roman" panose="02020603050405020304" pitchFamily="18" charset="0"/>
              </a:rPr>
              <a:t>Background</a:t>
            </a:r>
          </a:p>
        </p:txBody>
      </p:sp>
      <p:sp>
        <p:nvSpPr>
          <p:cNvPr id="3" name="TextBox 2">
            <a:extLst>
              <a:ext uri="{FF2B5EF4-FFF2-40B4-BE49-F238E27FC236}">
                <a16:creationId xmlns:a16="http://schemas.microsoft.com/office/drawing/2014/main" id="{DDDCB244-0D9A-4E4E-9316-0130180682B8}"/>
              </a:ext>
            </a:extLst>
          </p:cNvPr>
          <p:cNvSpPr txBox="1"/>
          <p:nvPr/>
        </p:nvSpPr>
        <p:spPr>
          <a:xfrm>
            <a:off x="329681" y="1469103"/>
            <a:ext cx="11454882" cy="440120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Sweden is one of the top coffee drinking countries in the world. Stockholm is the capital of Sweden, and the most populous city. A company looking to expand its operations with a target of growing in Sweden, and in Scandinavia more generally (Scandinavian countries are all heavy coffee drinkers), will want to start in Stockholm.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Stockholm presents an ideal foothold in Sweden and Scandinavia more broadly for a coffee shop, as it is a large population center and a likely starting point for diffusion across the region. There are likely already incumbents, however, and so there is a threat of competition.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Ideal target locations would blend a combination of opportunity with this competitive threat.</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analysis will require balancing the costs and benefits of the various regions within Stockholm. Negative criteria should include competitive threats, including the number of pre-existing coffee shops, while positive criteria should include population and proximity to other venues. </a:t>
            </a:r>
          </a:p>
        </p:txBody>
      </p:sp>
    </p:spTree>
    <p:extLst>
      <p:ext uri="{BB962C8B-B14F-4D97-AF65-F5344CB8AC3E}">
        <p14:creationId xmlns:p14="http://schemas.microsoft.com/office/powerpoint/2010/main" val="3680989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50BAF2-AEEE-4E49-9D9A-237BBA5B1BBB}"/>
              </a:ext>
            </a:extLst>
          </p:cNvPr>
          <p:cNvSpPr txBox="1"/>
          <p:nvPr/>
        </p:nvSpPr>
        <p:spPr>
          <a:xfrm>
            <a:off x="329681" y="391885"/>
            <a:ext cx="8936803" cy="1077218"/>
          </a:xfrm>
          <a:prstGeom prst="rect">
            <a:avLst/>
          </a:prstGeom>
          <a:noFill/>
        </p:spPr>
        <p:txBody>
          <a:bodyPr wrap="square" rtlCol="0">
            <a:spAutoFit/>
          </a:bodyPr>
          <a:lstStyle/>
          <a:p>
            <a:r>
              <a:rPr lang="en-US" sz="6400" dirty="0">
                <a:latin typeface="Times New Roman" panose="02020603050405020304" pitchFamily="18" charset="0"/>
                <a:cs typeface="Times New Roman" panose="02020603050405020304" pitchFamily="18" charset="0"/>
              </a:rPr>
              <a:t>Locations</a:t>
            </a:r>
          </a:p>
        </p:txBody>
      </p:sp>
      <p:sp>
        <p:nvSpPr>
          <p:cNvPr id="3" name="TextBox 2">
            <a:extLst>
              <a:ext uri="{FF2B5EF4-FFF2-40B4-BE49-F238E27FC236}">
                <a16:creationId xmlns:a16="http://schemas.microsoft.com/office/drawing/2014/main" id="{DDDCB244-0D9A-4E4E-9316-0130180682B8}"/>
              </a:ext>
            </a:extLst>
          </p:cNvPr>
          <p:cNvSpPr txBox="1"/>
          <p:nvPr/>
        </p:nvSpPr>
        <p:spPr>
          <a:xfrm>
            <a:off x="329681" y="1469103"/>
            <a:ext cx="11454882"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Ostermalm</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Sodermalm</a:t>
            </a:r>
            <a:r>
              <a:rPr lang="en-US" sz="2000" dirty="0">
                <a:latin typeface="Times New Roman" panose="02020603050405020304" pitchFamily="18" charset="0"/>
                <a:cs typeface="Times New Roman" panose="02020603050405020304" pitchFamily="18" charset="0"/>
              </a:rPr>
              <a:t> are two central districts in Stockholm</a:t>
            </a:r>
          </a:p>
        </p:txBody>
      </p:sp>
      <p:pic>
        <p:nvPicPr>
          <p:cNvPr id="6" name="Picture 5">
            <a:extLst>
              <a:ext uri="{FF2B5EF4-FFF2-40B4-BE49-F238E27FC236}">
                <a16:creationId xmlns:a16="http://schemas.microsoft.com/office/drawing/2014/main" id="{584CB2E5-B8B3-448A-9F5F-2F5CC725E2F2}"/>
              </a:ext>
            </a:extLst>
          </p:cNvPr>
          <p:cNvPicPr>
            <a:picLocks noChangeAspect="1"/>
          </p:cNvPicPr>
          <p:nvPr/>
        </p:nvPicPr>
        <p:blipFill>
          <a:blip r:embed="rId2"/>
          <a:stretch>
            <a:fillRect/>
          </a:stretch>
        </p:blipFill>
        <p:spPr>
          <a:xfrm>
            <a:off x="2616658" y="2176989"/>
            <a:ext cx="6109010" cy="3518068"/>
          </a:xfrm>
          <a:prstGeom prst="rect">
            <a:avLst/>
          </a:prstGeom>
        </p:spPr>
      </p:pic>
    </p:spTree>
    <p:extLst>
      <p:ext uri="{BB962C8B-B14F-4D97-AF65-F5344CB8AC3E}">
        <p14:creationId xmlns:p14="http://schemas.microsoft.com/office/powerpoint/2010/main" val="3646752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50BAF2-AEEE-4E49-9D9A-237BBA5B1BBB}"/>
              </a:ext>
            </a:extLst>
          </p:cNvPr>
          <p:cNvSpPr txBox="1"/>
          <p:nvPr/>
        </p:nvSpPr>
        <p:spPr>
          <a:xfrm>
            <a:off x="329681" y="391885"/>
            <a:ext cx="8936803" cy="1077218"/>
          </a:xfrm>
          <a:prstGeom prst="rect">
            <a:avLst/>
          </a:prstGeom>
          <a:noFill/>
        </p:spPr>
        <p:txBody>
          <a:bodyPr wrap="square" rtlCol="0">
            <a:spAutoFit/>
          </a:bodyPr>
          <a:lstStyle/>
          <a:p>
            <a:r>
              <a:rPr lang="en-US" sz="6400" dirty="0">
                <a:latin typeface="Times New Roman" panose="02020603050405020304" pitchFamily="18" charset="0"/>
                <a:cs typeface="Times New Roman" panose="02020603050405020304" pitchFamily="18" charset="0"/>
              </a:rPr>
              <a:t>Interested Parties</a:t>
            </a:r>
          </a:p>
        </p:txBody>
      </p:sp>
      <p:sp>
        <p:nvSpPr>
          <p:cNvPr id="3" name="TextBox 2">
            <a:extLst>
              <a:ext uri="{FF2B5EF4-FFF2-40B4-BE49-F238E27FC236}">
                <a16:creationId xmlns:a16="http://schemas.microsoft.com/office/drawing/2014/main" id="{DDDCB244-0D9A-4E4E-9316-0130180682B8}"/>
              </a:ext>
            </a:extLst>
          </p:cNvPr>
          <p:cNvSpPr txBox="1"/>
          <p:nvPr/>
        </p:nvSpPr>
        <p:spPr>
          <a:xfrm>
            <a:off x="329681" y="1469103"/>
            <a:ext cx="11454882" cy="193899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This project would be interesting to those wishing to get a foothold in the coffee market in Northern Europe. Specifically, this would help clarify what the best location would be for opening a coffee shop in Stockholm, with the aim that this first coffee shop would be the initial break-in for further expansion in the area.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More generally, this type of analysis could be broadened for further products and regions, including for new gyms, restaurants, etc.</a:t>
            </a:r>
          </a:p>
        </p:txBody>
      </p:sp>
    </p:spTree>
    <p:extLst>
      <p:ext uri="{BB962C8B-B14F-4D97-AF65-F5344CB8AC3E}">
        <p14:creationId xmlns:p14="http://schemas.microsoft.com/office/powerpoint/2010/main" val="4070051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50BAF2-AEEE-4E49-9D9A-237BBA5B1BBB}"/>
              </a:ext>
            </a:extLst>
          </p:cNvPr>
          <p:cNvSpPr txBox="1"/>
          <p:nvPr/>
        </p:nvSpPr>
        <p:spPr>
          <a:xfrm>
            <a:off x="329681" y="391885"/>
            <a:ext cx="8936803" cy="1077218"/>
          </a:xfrm>
          <a:prstGeom prst="rect">
            <a:avLst/>
          </a:prstGeom>
          <a:noFill/>
        </p:spPr>
        <p:txBody>
          <a:bodyPr wrap="square" rtlCol="0">
            <a:spAutoFit/>
          </a:bodyPr>
          <a:lstStyle/>
          <a:p>
            <a:r>
              <a:rPr lang="en-US" sz="6400" dirty="0">
                <a:latin typeface="Times New Roman" panose="02020603050405020304" pitchFamily="18" charset="0"/>
                <a:cs typeface="Times New Roman" panose="02020603050405020304" pitchFamily="18" charset="0"/>
              </a:rPr>
              <a:t>Data</a:t>
            </a:r>
          </a:p>
        </p:txBody>
      </p:sp>
      <p:sp>
        <p:nvSpPr>
          <p:cNvPr id="3" name="TextBox 2">
            <a:extLst>
              <a:ext uri="{FF2B5EF4-FFF2-40B4-BE49-F238E27FC236}">
                <a16:creationId xmlns:a16="http://schemas.microsoft.com/office/drawing/2014/main" id="{DDDCB244-0D9A-4E4E-9316-0130180682B8}"/>
              </a:ext>
            </a:extLst>
          </p:cNvPr>
          <p:cNvSpPr txBox="1"/>
          <p:nvPr/>
        </p:nvSpPr>
        <p:spPr>
          <a:xfrm>
            <a:off x="329681" y="1469103"/>
            <a:ext cx="11454882"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data needed for this project includes location data within Stockholm as well as venue data from Foursquare.</a:t>
            </a:r>
          </a:p>
        </p:txBody>
      </p:sp>
      <p:pic>
        <p:nvPicPr>
          <p:cNvPr id="4" name="Picture 3">
            <a:extLst>
              <a:ext uri="{FF2B5EF4-FFF2-40B4-BE49-F238E27FC236}">
                <a16:creationId xmlns:a16="http://schemas.microsoft.com/office/drawing/2014/main" id="{07053362-E565-49D1-9972-D093E919E29A}"/>
              </a:ext>
            </a:extLst>
          </p:cNvPr>
          <p:cNvPicPr>
            <a:picLocks noChangeAspect="1"/>
          </p:cNvPicPr>
          <p:nvPr/>
        </p:nvPicPr>
        <p:blipFill>
          <a:blip r:embed="rId2"/>
          <a:stretch>
            <a:fillRect/>
          </a:stretch>
        </p:blipFill>
        <p:spPr>
          <a:xfrm>
            <a:off x="818956" y="3254207"/>
            <a:ext cx="4171950" cy="704850"/>
          </a:xfrm>
          <a:prstGeom prst="rect">
            <a:avLst/>
          </a:prstGeom>
        </p:spPr>
      </p:pic>
      <p:pic>
        <p:nvPicPr>
          <p:cNvPr id="5" name="Picture 4">
            <a:extLst>
              <a:ext uri="{FF2B5EF4-FFF2-40B4-BE49-F238E27FC236}">
                <a16:creationId xmlns:a16="http://schemas.microsoft.com/office/drawing/2014/main" id="{F08E491E-3CD4-4F45-B586-1C74095EB4A6}"/>
              </a:ext>
            </a:extLst>
          </p:cNvPr>
          <p:cNvPicPr>
            <a:picLocks noChangeAspect="1"/>
          </p:cNvPicPr>
          <p:nvPr/>
        </p:nvPicPr>
        <p:blipFill>
          <a:blip r:embed="rId3"/>
          <a:stretch>
            <a:fillRect/>
          </a:stretch>
        </p:blipFill>
        <p:spPr>
          <a:xfrm>
            <a:off x="5829494" y="2352675"/>
            <a:ext cx="5543550" cy="2152650"/>
          </a:xfrm>
          <a:prstGeom prst="rect">
            <a:avLst/>
          </a:prstGeom>
        </p:spPr>
      </p:pic>
    </p:spTree>
    <p:extLst>
      <p:ext uri="{BB962C8B-B14F-4D97-AF65-F5344CB8AC3E}">
        <p14:creationId xmlns:p14="http://schemas.microsoft.com/office/powerpoint/2010/main" val="3151639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50BAF2-AEEE-4E49-9D9A-237BBA5B1BBB}"/>
              </a:ext>
            </a:extLst>
          </p:cNvPr>
          <p:cNvSpPr txBox="1"/>
          <p:nvPr/>
        </p:nvSpPr>
        <p:spPr>
          <a:xfrm>
            <a:off x="329681" y="391885"/>
            <a:ext cx="8936803" cy="1077218"/>
          </a:xfrm>
          <a:prstGeom prst="rect">
            <a:avLst/>
          </a:prstGeom>
          <a:noFill/>
        </p:spPr>
        <p:txBody>
          <a:bodyPr wrap="square" rtlCol="0">
            <a:spAutoFit/>
          </a:bodyPr>
          <a:lstStyle/>
          <a:p>
            <a:r>
              <a:rPr lang="en-US" sz="6400" dirty="0">
                <a:latin typeface="Times New Roman" panose="02020603050405020304" pitchFamily="18" charset="0"/>
                <a:cs typeface="Times New Roman" panose="02020603050405020304" pitchFamily="18" charset="0"/>
              </a:rPr>
              <a:t>Methodology</a:t>
            </a:r>
          </a:p>
        </p:txBody>
      </p:sp>
      <p:sp>
        <p:nvSpPr>
          <p:cNvPr id="3" name="TextBox 2">
            <a:extLst>
              <a:ext uri="{FF2B5EF4-FFF2-40B4-BE49-F238E27FC236}">
                <a16:creationId xmlns:a16="http://schemas.microsoft.com/office/drawing/2014/main" id="{DDDCB244-0D9A-4E4E-9316-0130180682B8}"/>
              </a:ext>
            </a:extLst>
          </p:cNvPr>
          <p:cNvSpPr txBox="1"/>
          <p:nvPr/>
        </p:nvSpPr>
        <p:spPr>
          <a:xfrm>
            <a:off x="329681" y="1469103"/>
            <a:ext cx="11454882" cy="193899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base of the project relies on pulling venue data centered around </a:t>
            </a:r>
            <a:r>
              <a:rPr lang="en-US" sz="2000" dirty="0" err="1">
                <a:latin typeface="Times New Roman" panose="02020603050405020304" pitchFamily="18" charset="0"/>
                <a:cs typeface="Times New Roman" panose="02020603050405020304" pitchFamily="18" charset="0"/>
              </a:rPr>
              <a:t>Ostermalm</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Sodermalm</a:t>
            </a:r>
            <a:r>
              <a:rPr lang="en-US" sz="2000" dirty="0">
                <a:latin typeface="Times New Roman" panose="02020603050405020304" pitchFamily="18" charset="0"/>
                <a:cs typeface="Times New Roman" panose="02020603050405020304" pitchFamily="18" charset="0"/>
              </a:rPr>
              <a:t> in Sweden</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crux of the issue is determining how to categorize the competition and attractions that serve as negative and positive influences on the decision to choose between the two neighborhoods.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In each of the neighborhoods, a choice needs to be made of which venues to group into the two categories</a:t>
            </a:r>
          </a:p>
        </p:txBody>
      </p:sp>
      <p:pic>
        <p:nvPicPr>
          <p:cNvPr id="6" name="Picture 5">
            <a:extLst>
              <a:ext uri="{FF2B5EF4-FFF2-40B4-BE49-F238E27FC236}">
                <a16:creationId xmlns:a16="http://schemas.microsoft.com/office/drawing/2014/main" id="{A57946A3-9F8B-46DE-9F08-F75E3678BEA6}"/>
              </a:ext>
            </a:extLst>
          </p:cNvPr>
          <p:cNvPicPr>
            <a:picLocks noChangeAspect="1"/>
          </p:cNvPicPr>
          <p:nvPr/>
        </p:nvPicPr>
        <p:blipFill>
          <a:blip r:embed="rId2"/>
          <a:stretch>
            <a:fillRect/>
          </a:stretch>
        </p:blipFill>
        <p:spPr>
          <a:xfrm>
            <a:off x="3066517" y="3414200"/>
            <a:ext cx="6199967" cy="2587892"/>
          </a:xfrm>
          <a:prstGeom prst="rect">
            <a:avLst/>
          </a:prstGeom>
        </p:spPr>
      </p:pic>
    </p:spTree>
    <p:extLst>
      <p:ext uri="{BB962C8B-B14F-4D97-AF65-F5344CB8AC3E}">
        <p14:creationId xmlns:p14="http://schemas.microsoft.com/office/powerpoint/2010/main" val="445972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50BAF2-AEEE-4E49-9D9A-237BBA5B1BBB}"/>
              </a:ext>
            </a:extLst>
          </p:cNvPr>
          <p:cNvSpPr txBox="1"/>
          <p:nvPr/>
        </p:nvSpPr>
        <p:spPr>
          <a:xfrm>
            <a:off x="329681" y="391885"/>
            <a:ext cx="8936803" cy="1077218"/>
          </a:xfrm>
          <a:prstGeom prst="rect">
            <a:avLst/>
          </a:prstGeom>
          <a:noFill/>
        </p:spPr>
        <p:txBody>
          <a:bodyPr wrap="square" rtlCol="0">
            <a:spAutoFit/>
          </a:bodyPr>
          <a:lstStyle/>
          <a:p>
            <a:r>
              <a:rPr lang="en-US" sz="6400" dirty="0">
                <a:latin typeface="Times New Roman" panose="02020603050405020304" pitchFamily="18" charset="0"/>
                <a:cs typeface="Times New Roman" panose="02020603050405020304" pitchFamily="18" charset="0"/>
              </a:rPr>
              <a:t>Methodology (continued)</a:t>
            </a:r>
          </a:p>
        </p:txBody>
      </p:sp>
      <p:sp>
        <p:nvSpPr>
          <p:cNvPr id="3" name="TextBox 2">
            <a:extLst>
              <a:ext uri="{FF2B5EF4-FFF2-40B4-BE49-F238E27FC236}">
                <a16:creationId xmlns:a16="http://schemas.microsoft.com/office/drawing/2014/main" id="{DDDCB244-0D9A-4E4E-9316-0130180682B8}"/>
              </a:ext>
            </a:extLst>
          </p:cNvPr>
          <p:cNvSpPr txBox="1"/>
          <p:nvPr/>
        </p:nvSpPr>
        <p:spPr>
          <a:xfrm>
            <a:off x="329681" y="1469103"/>
            <a:ext cx="11454882" cy="193899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For competitive threats, cafes, coffee shops and bistros are included</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For attractions, bookstore, movie theaters, gyms, plazas, dance studios, food courts, theaters, boutiques, antique shops, opera houses, history museums, shoe stores, yoga studios, hotels, parks, stadiums, concert halls, furniture stores, theme parks, women’s stores, museums, boutiques, department stores, art museums, and offices</a:t>
            </a:r>
          </a:p>
        </p:txBody>
      </p:sp>
      <p:pic>
        <p:nvPicPr>
          <p:cNvPr id="6" name="Picture 5">
            <a:extLst>
              <a:ext uri="{FF2B5EF4-FFF2-40B4-BE49-F238E27FC236}">
                <a16:creationId xmlns:a16="http://schemas.microsoft.com/office/drawing/2014/main" id="{A57946A3-9F8B-46DE-9F08-F75E3678BEA6}"/>
              </a:ext>
            </a:extLst>
          </p:cNvPr>
          <p:cNvPicPr>
            <a:picLocks noChangeAspect="1"/>
          </p:cNvPicPr>
          <p:nvPr/>
        </p:nvPicPr>
        <p:blipFill>
          <a:blip r:embed="rId2"/>
          <a:stretch>
            <a:fillRect/>
          </a:stretch>
        </p:blipFill>
        <p:spPr>
          <a:xfrm>
            <a:off x="3066517" y="3414200"/>
            <a:ext cx="6199967" cy="2587892"/>
          </a:xfrm>
          <a:prstGeom prst="rect">
            <a:avLst/>
          </a:prstGeom>
        </p:spPr>
      </p:pic>
    </p:spTree>
    <p:extLst>
      <p:ext uri="{BB962C8B-B14F-4D97-AF65-F5344CB8AC3E}">
        <p14:creationId xmlns:p14="http://schemas.microsoft.com/office/powerpoint/2010/main" val="3389342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50BAF2-AEEE-4E49-9D9A-237BBA5B1BBB}"/>
              </a:ext>
            </a:extLst>
          </p:cNvPr>
          <p:cNvSpPr txBox="1"/>
          <p:nvPr/>
        </p:nvSpPr>
        <p:spPr>
          <a:xfrm>
            <a:off x="329681" y="391885"/>
            <a:ext cx="8936803" cy="1077218"/>
          </a:xfrm>
          <a:prstGeom prst="rect">
            <a:avLst/>
          </a:prstGeom>
          <a:noFill/>
        </p:spPr>
        <p:txBody>
          <a:bodyPr wrap="square" rtlCol="0">
            <a:spAutoFit/>
          </a:bodyPr>
          <a:lstStyle/>
          <a:p>
            <a:r>
              <a:rPr lang="en-US" sz="6400" dirty="0">
                <a:latin typeface="Times New Roman" panose="02020603050405020304" pitchFamily="18" charset="0"/>
                <a:cs typeface="Times New Roman" panose="02020603050405020304" pitchFamily="18" charset="0"/>
              </a:rPr>
              <a:t>Results</a:t>
            </a:r>
          </a:p>
        </p:txBody>
      </p:sp>
      <p:sp>
        <p:nvSpPr>
          <p:cNvPr id="3" name="TextBox 2">
            <a:extLst>
              <a:ext uri="{FF2B5EF4-FFF2-40B4-BE49-F238E27FC236}">
                <a16:creationId xmlns:a16="http://schemas.microsoft.com/office/drawing/2014/main" id="{DDDCB244-0D9A-4E4E-9316-0130180682B8}"/>
              </a:ext>
            </a:extLst>
          </p:cNvPr>
          <p:cNvSpPr txBox="1"/>
          <p:nvPr/>
        </p:nvSpPr>
        <p:spPr>
          <a:xfrm>
            <a:off x="329681" y="1469103"/>
            <a:ext cx="11454882"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following map shows the location of the venues in </a:t>
            </a:r>
            <a:r>
              <a:rPr lang="en-US" sz="2000" dirty="0" err="1">
                <a:latin typeface="Times New Roman" panose="02020603050405020304" pitchFamily="18" charset="0"/>
                <a:cs typeface="Times New Roman" panose="02020603050405020304" pitchFamily="18" charset="0"/>
              </a:rPr>
              <a:t>Ostermalm</a:t>
            </a: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75AC286-5FBF-4721-82BE-CC56CA646D0B}"/>
              </a:ext>
            </a:extLst>
          </p:cNvPr>
          <p:cNvPicPr>
            <a:picLocks noChangeAspect="1"/>
          </p:cNvPicPr>
          <p:nvPr/>
        </p:nvPicPr>
        <p:blipFill>
          <a:blip r:embed="rId2"/>
          <a:stretch>
            <a:fillRect/>
          </a:stretch>
        </p:blipFill>
        <p:spPr>
          <a:xfrm>
            <a:off x="2287943" y="1869213"/>
            <a:ext cx="7538357" cy="4137360"/>
          </a:xfrm>
          <a:prstGeom prst="rect">
            <a:avLst/>
          </a:prstGeom>
        </p:spPr>
      </p:pic>
    </p:spTree>
    <p:extLst>
      <p:ext uri="{BB962C8B-B14F-4D97-AF65-F5344CB8AC3E}">
        <p14:creationId xmlns:p14="http://schemas.microsoft.com/office/powerpoint/2010/main" val="34201238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93</TotalTime>
  <Words>681</Words>
  <Application>Microsoft Office PowerPoint</Application>
  <PresentationFormat>Widescreen</PresentationFormat>
  <Paragraphs>50</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Gill Sans MT</vt:lpstr>
      <vt:lpstr>Times New Roman</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Web Begole</dc:creator>
  <cp:lastModifiedBy>Web Begole</cp:lastModifiedBy>
  <cp:revision>11</cp:revision>
  <dcterms:created xsi:type="dcterms:W3CDTF">2019-03-14T23:41:21Z</dcterms:created>
  <dcterms:modified xsi:type="dcterms:W3CDTF">2019-03-15T01:15:07Z</dcterms:modified>
</cp:coreProperties>
</file>